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handoutMasterIdLst>
    <p:handoutMasterId r:id="rId13"/>
  </p:handoutMasterIdLst>
  <p:sldIdLst>
    <p:sldId id="256" r:id="rId2"/>
    <p:sldId id="275" r:id="rId3"/>
    <p:sldId id="276" r:id="rId4"/>
    <p:sldId id="289" r:id="rId5"/>
    <p:sldId id="287" r:id="rId6"/>
    <p:sldId id="288" r:id="rId7"/>
    <p:sldId id="290" r:id="rId8"/>
    <p:sldId id="291" r:id="rId9"/>
    <p:sldId id="274" r:id="rId10"/>
    <p:sldId id="27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2AC"/>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6"/>
  </p:normalViewPr>
  <p:slideViewPr>
    <p:cSldViewPr snapToGrid="0">
      <p:cViewPr varScale="1">
        <p:scale>
          <a:sx n="111" d="100"/>
          <a:sy n="111" d="100"/>
        </p:scale>
        <p:origin x="594" y="96"/>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1/19/2024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1/19/2024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a:t>
            </a:fld>
            <a:endParaRPr lang="en-US" dirty="0"/>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9</a:t>
            </a:fld>
            <a:endParaRPr lang="en-US" dirty="0"/>
          </a:p>
        </p:txBody>
      </p:sp>
    </p:spTree>
    <p:extLst>
      <p:ext uri="{BB962C8B-B14F-4D97-AF65-F5344CB8AC3E}">
        <p14:creationId xmlns:p14="http://schemas.microsoft.com/office/powerpoint/2010/main" val="3257358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10</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1"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7.png"/><Relationship Id="rId4" Type="http://schemas.microsoft.com/office/2007/relationships/hdphoto" Target="../media/hdphoto6.wdp"/></Relationships>
</file>

<file path=ppt/slides/_rels/slide3.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microsoft.com/office/2007/relationships/hdphoto" Target="../media/hdphoto9.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p:txBody>
          <a:bodyPr/>
          <a:lstStyle/>
          <a:p>
            <a:r>
              <a:rPr lang="en-US" dirty="0"/>
              <a:t>Panasonic data breach</a:t>
            </a:r>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p:txBody>
          <a:bodyPr/>
          <a:lstStyle/>
          <a:p>
            <a:r>
              <a:rPr lang="en-US" dirty="0"/>
              <a:t>Syed mujahid </a:t>
            </a:r>
            <a:r>
              <a:rPr lang="en-US" dirty="0" err="1"/>
              <a:t>hamid</a:t>
            </a:r>
            <a:r>
              <a:rPr lang="en-US" dirty="0"/>
              <a:t> </a:t>
            </a:r>
            <a:r>
              <a:rPr lang="en-US" dirty="0" err="1"/>
              <a:t>ali</a:t>
            </a:r>
            <a:endParaRPr lang="en-US"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p:txBody>
          <a:bodyPr/>
          <a:lstStyle/>
          <a:p>
            <a:r>
              <a:rPr lang="en-US" dirty="0"/>
              <a:t>Syed Mujahid Hamid Ali</a:t>
            </a:r>
          </a:p>
          <a:p>
            <a:endParaRPr lang="en-US" dirty="0"/>
          </a:p>
          <a:p>
            <a:endParaRPr lang="en-US" dirty="0"/>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p:txBody>
          <a:bodyPr/>
          <a:lstStyle/>
          <a:p>
            <a:r>
              <a:rPr lang="en-US" dirty="0"/>
              <a:t>Panasonic data breach</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10</a:t>
            </a:fld>
            <a:endParaRPr lang="en-US" dirty="0"/>
          </a:p>
        </p:txBody>
      </p:sp>
    </p:spTree>
    <p:extLst>
      <p:ext uri="{BB962C8B-B14F-4D97-AF65-F5344CB8AC3E}">
        <p14:creationId xmlns:p14="http://schemas.microsoft.com/office/powerpoint/2010/main" val="1023783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p:txBody>
          <a:bodyPr/>
          <a:lstStyle/>
          <a:p>
            <a:r>
              <a:rPr lang="en-US" dirty="0"/>
              <a:t>AGENDA</a:t>
            </a:r>
          </a:p>
        </p:txBody>
      </p:sp>
      <p:pic>
        <p:nvPicPr>
          <p:cNvPr id="22" name="Picture Placeholder 11" descr="Close-up of skyscrapers">
            <a:extLst>
              <a:ext uri="{FF2B5EF4-FFF2-40B4-BE49-F238E27FC236}">
                <a16:creationId xmlns:a16="http://schemas.microsoft.com/office/drawing/2014/main" id="{02CB0A40-C392-7AEB-F580-EA0981B3CBEC}"/>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colorTemperature colorTemp="8800"/>
                    </a14:imgEffect>
                    <a14:imgEffect>
                      <a14:saturation sat="0"/>
                    </a14:imgEffect>
                    <a14:imgEffect>
                      <a14:brightnessContrast bright="26000" contrast="-21000"/>
                    </a14:imgEffect>
                  </a14:imgLayer>
                </a14:imgProps>
              </a:ext>
              <a:ext uri="{28A0092B-C50C-407E-A947-70E740481C1C}">
                <a14:useLocalDpi xmlns:a14="http://schemas.microsoft.com/office/drawing/2010/main"/>
              </a:ext>
            </a:extLst>
          </a:blip>
          <a:srcRect/>
          <a:stretch/>
        </p:blipFill>
        <p:spPr>
          <a:blipFill dpi="0" rotWithShape="1">
            <a:blip r:embed="rId5" cstate="print">
              <a:duotone>
                <a:prstClr val="black"/>
                <a:schemeClr val="tx2">
                  <a:tint val="45000"/>
                  <a:satMod val="400000"/>
                </a:schemeClr>
              </a:duotone>
              <a:extLst>
                <a:ext uri="{BEBA8EAE-BF5A-486C-A8C5-ECC9F3942E4B}">
                  <a14:imgProps xmlns:a14="http://schemas.microsoft.com/office/drawing/2010/main">
                    <a14:imgLayer r:embed="rId6">
                      <a14:imgEffect>
                        <a14:colorTemperature colorTemp="4700"/>
                      </a14:imgEffect>
                      <a14:imgEffect>
                        <a14:brightnessContrast bright="20000" contrast="-40000"/>
                      </a14:imgEffect>
                    </a14:imgLayer>
                  </a14:imgProps>
                </a:ext>
                <a:ext uri="{28A0092B-C50C-407E-A947-70E740481C1C}">
                  <a14:useLocalDpi xmlns:a14="http://schemas.microsoft.com/office/drawing/2010/main"/>
                </a:ext>
              </a:extLst>
            </a:blip>
            <a:srcRect/>
            <a:stretch>
              <a:fillRect b="124"/>
            </a:stretch>
          </a:blipFill>
        </p:spPr>
      </p:pic>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a:xfrm>
            <a:off x="6696221" y="3429000"/>
            <a:ext cx="4834517" cy="3429000"/>
          </a:xfrm>
        </p:spPr>
        <p:txBody>
          <a:bodyPr/>
          <a:lstStyle/>
          <a:p>
            <a:r>
              <a:rPr lang="en-US" dirty="0"/>
              <a:t>INTRODUCTION </a:t>
            </a:r>
          </a:p>
          <a:p>
            <a:r>
              <a:rPr lang="en-US" dirty="0"/>
              <a:t>Organization background</a:t>
            </a:r>
          </a:p>
          <a:p>
            <a:r>
              <a:rPr lang="en-US" dirty="0"/>
              <a:t>Breach timeline</a:t>
            </a:r>
          </a:p>
          <a:p>
            <a:r>
              <a:rPr lang="en-US" dirty="0"/>
              <a:t>Technical details</a:t>
            </a:r>
          </a:p>
          <a:p>
            <a:r>
              <a:rPr lang="en-US" dirty="0"/>
              <a:t>Actions taken by organization after the incident</a:t>
            </a:r>
          </a:p>
          <a:p>
            <a:endParaRPr lang="en-US" dirty="0"/>
          </a:p>
          <a:p>
            <a:endParaRPr lang="en-US" dirty="0"/>
          </a:p>
        </p:txBody>
      </p:sp>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rgbClr val="4A5EE6">
              <a:alpha val="87843"/>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867072" y="2918445"/>
            <a:ext cx="251791" cy="2071501"/>
          </a:xfrm>
          <a:prstGeom prst="rect">
            <a:avLst/>
          </a:prstGeom>
          <a:solidFill>
            <a:srgbClr val="4A5EE6">
              <a:alpha val="76078"/>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171735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dirty="0">
                <a:solidFill>
                  <a:schemeClr val="bg1"/>
                </a:solidFill>
              </a:rPr>
              <a:t>INTRO</a:t>
            </a: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616401" y="2013500"/>
            <a:ext cx="4737399" cy="3679934"/>
          </a:xfrm>
        </p:spPr>
        <p:txBody>
          <a:bodyPr/>
          <a:lstStyle/>
          <a:p>
            <a:r>
              <a:rPr lang="en-US" sz="1200" dirty="0"/>
              <a:t>In February 2022, Panasonic's operations experienced a cyberattack orchestrated by the Conti Ransomware-as-a-Service (RaaS) group. The attack targeted internal systems, processes, and networks, prompting an immediate response from Panasonic. The company collaborated with cybersecurity experts and service providers to assess the impact, contain the malware, clean and restore servers, rebuild applications, and communicate swiftly with affected customers and relevant authorities. Conti claimed to have stolen around 3 GB of data, including internal files from Panasonic's HR and accounting departments. Notably, this cyberattack followed a similar incident in November 2021, underscoring the escalating challenges and frequency of ransomware attacks across diverse industries globally.</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a:xfrm rot="16200000">
            <a:off x="8854442" y="2953510"/>
            <a:ext cx="6291068" cy="384049"/>
          </a:xfrm>
        </p:spPr>
        <p:txBody>
          <a:bodyPr/>
          <a:lstStyle/>
          <a:p>
            <a:r>
              <a:rPr lang="en-US" dirty="0"/>
              <a:t>Panasonic data breach</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3</a:t>
            </a:fld>
            <a:endParaRPr lang="en-US" dirty="0"/>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293C8-485E-AAEC-BCE0-C73B801D4135}"/>
              </a:ext>
            </a:extLst>
          </p:cNvPr>
          <p:cNvSpPr>
            <a:spLocks noGrp="1"/>
          </p:cNvSpPr>
          <p:nvPr>
            <p:ph type="title"/>
          </p:nvPr>
        </p:nvSpPr>
        <p:spPr/>
        <p:txBody>
          <a:bodyPr/>
          <a:lstStyle/>
          <a:p>
            <a:r>
              <a:rPr lang="en-CA" dirty="0"/>
              <a:t>Organization</a:t>
            </a:r>
            <a:br>
              <a:rPr lang="en-CA" dirty="0"/>
            </a:br>
            <a:r>
              <a:rPr lang="en-CA" dirty="0"/>
              <a:t>background</a:t>
            </a:r>
          </a:p>
        </p:txBody>
      </p:sp>
      <p:sp>
        <p:nvSpPr>
          <p:cNvPr id="3" name="Text Placeholder 2">
            <a:extLst>
              <a:ext uri="{FF2B5EF4-FFF2-40B4-BE49-F238E27FC236}">
                <a16:creationId xmlns:a16="http://schemas.microsoft.com/office/drawing/2014/main" id="{FE377437-0CF1-47D9-9212-D3013915FCBD}"/>
              </a:ext>
            </a:extLst>
          </p:cNvPr>
          <p:cNvSpPr>
            <a:spLocks noGrp="1"/>
          </p:cNvSpPr>
          <p:nvPr>
            <p:ph type="body" idx="1"/>
          </p:nvPr>
        </p:nvSpPr>
        <p:spPr/>
        <p:txBody>
          <a:bodyPr/>
          <a:lstStyle/>
          <a:p>
            <a:r>
              <a:rPr lang="en-US" dirty="0"/>
              <a:t>Panasonic is a Japanese multinational electronics corporation that produces a wide range of products, including home appliances, audio equipment, and cameras.</a:t>
            </a:r>
          </a:p>
          <a:p>
            <a:endParaRPr lang="en-CA" dirty="0"/>
          </a:p>
        </p:txBody>
      </p:sp>
      <p:sp>
        <p:nvSpPr>
          <p:cNvPr id="4" name="Picture Placeholder 3">
            <a:extLst>
              <a:ext uri="{FF2B5EF4-FFF2-40B4-BE49-F238E27FC236}">
                <a16:creationId xmlns:a16="http://schemas.microsoft.com/office/drawing/2014/main" id="{307C10A6-80FB-7566-9D2B-C56FD2D4112D}"/>
              </a:ext>
            </a:extLst>
          </p:cNvPr>
          <p:cNvSpPr>
            <a:spLocks noGrp="1"/>
          </p:cNvSpPr>
          <p:nvPr>
            <p:ph type="pic" sz="quarter" idx="12"/>
          </p:nvPr>
        </p:nvSpPr>
        <p:spPr/>
        <p:txBody>
          <a:bodyPr/>
          <a:lstStyle/>
          <a:p>
            <a:endParaRPr lang="en-CA" dirty="0"/>
          </a:p>
        </p:txBody>
      </p:sp>
      <p:sp>
        <p:nvSpPr>
          <p:cNvPr id="5" name="Text Placeholder 4">
            <a:extLst>
              <a:ext uri="{FF2B5EF4-FFF2-40B4-BE49-F238E27FC236}">
                <a16:creationId xmlns:a16="http://schemas.microsoft.com/office/drawing/2014/main" id="{A6D4FF9F-9AC2-B785-E457-3E44C4A91DA6}"/>
              </a:ext>
            </a:extLst>
          </p:cNvPr>
          <p:cNvSpPr>
            <a:spLocks noGrp="1"/>
          </p:cNvSpPr>
          <p:nvPr>
            <p:ph type="body" sz="quarter" idx="13"/>
          </p:nvPr>
        </p:nvSpPr>
        <p:spPr/>
        <p:txBody>
          <a:bodyPr/>
          <a:lstStyle/>
          <a:p>
            <a:endParaRPr lang="en-CA"/>
          </a:p>
        </p:txBody>
      </p:sp>
      <p:sp>
        <p:nvSpPr>
          <p:cNvPr id="6" name="Text Placeholder 5">
            <a:extLst>
              <a:ext uri="{FF2B5EF4-FFF2-40B4-BE49-F238E27FC236}">
                <a16:creationId xmlns:a16="http://schemas.microsoft.com/office/drawing/2014/main" id="{ECA5102B-E11B-BB92-AE4F-1DF118D7C62D}"/>
              </a:ext>
            </a:extLst>
          </p:cNvPr>
          <p:cNvSpPr>
            <a:spLocks noGrp="1"/>
          </p:cNvSpPr>
          <p:nvPr>
            <p:ph type="body" sz="quarter" idx="14"/>
          </p:nvPr>
        </p:nvSpPr>
        <p:spPr/>
        <p:txBody>
          <a:bodyPr/>
          <a:lstStyle/>
          <a:p>
            <a:endParaRPr lang="en-CA"/>
          </a:p>
        </p:txBody>
      </p:sp>
      <p:sp>
        <p:nvSpPr>
          <p:cNvPr id="7" name="Footer Placeholder 6">
            <a:extLst>
              <a:ext uri="{FF2B5EF4-FFF2-40B4-BE49-F238E27FC236}">
                <a16:creationId xmlns:a16="http://schemas.microsoft.com/office/drawing/2014/main" id="{C1BAD930-D8FC-4D37-43C1-E5707225D933}"/>
              </a:ext>
            </a:extLst>
          </p:cNvPr>
          <p:cNvSpPr>
            <a:spLocks noGrp="1"/>
          </p:cNvSpPr>
          <p:nvPr>
            <p:ph type="ftr" sz="quarter" idx="10"/>
          </p:nvPr>
        </p:nvSpPr>
        <p:spPr/>
        <p:txBody>
          <a:bodyPr/>
          <a:lstStyle/>
          <a:p>
            <a:r>
              <a:rPr lang="en-US" dirty="0"/>
              <a:t>Panasonic data breach</a:t>
            </a:r>
          </a:p>
        </p:txBody>
      </p:sp>
      <p:sp>
        <p:nvSpPr>
          <p:cNvPr id="8" name="Slide Number Placeholder 7">
            <a:extLst>
              <a:ext uri="{FF2B5EF4-FFF2-40B4-BE49-F238E27FC236}">
                <a16:creationId xmlns:a16="http://schemas.microsoft.com/office/drawing/2014/main" id="{D8E3B5A4-E9C3-224F-9B4A-F8B68901C27A}"/>
              </a:ext>
            </a:extLst>
          </p:cNvPr>
          <p:cNvSpPr>
            <a:spLocks noGrp="1"/>
          </p:cNvSpPr>
          <p:nvPr>
            <p:ph type="sldNum" sz="quarter" idx="11"/>
          </p:nvPr>
        </p:nvSpPr>
        <p:spPr/>
        <p:txBody>
          <a:bodyPr/>
          <a:lstStyle/>
          <a:p>
            <a:fld id="{09A01C0A-2BB6-49E7-91A3-DCB9F9F59583}" type="slidenum">
              <a:rPr lang="en-US" smtClean="0"/>
              <a:pPr/>
              <a:t>4</a:t>
            </a:fld>
            <a:endParaRPr lang="en-US" dirty="0"/>
          </a:p>
        </p:txBody>
      </p:sp>
      <p:pic>
        <p:nvPicPr>
          <p:cNvPr id="1026" name="Picture 2" descr="Collection of Panasonic Logo PNG. | PlusPNG">
            <a:extLst>
              <a:ext uri="{FF2B5EF4-FFF2-40B4-BE49-F238E27FC236}">
                <a16:creationId xmlns:a16="http://schemas.microsoft.com/office/drawing/2014/main" id="{3F309B1E-024F-7A79-57F5-7A3C0AA1CB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7282" y="1112838"/>
            <a:ext cx="3613279" cy="4975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9273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EA49A-DC7C-9C4F-2F9A-564E195C5628}"/>
              </a:ext>
            </a:extLst>
          </p:cNvPr>
          <p:cNvSpPr>
            <a:spLocks noGrp="1"/>
          </p:cNvSpPr>
          <p:nvPr>
            <p:ph type="title"/>
          </p:nvPr>
        </p:nvSpPr>
        <p:spPr/>
        <p:txBody>
          <a:bodyPr/>
          <a:lstStyle/>
          <a:p>
            <a:r>
              <a:rPr lang="en-US" dirty="0"/>
              <a:t>Breach</a:t>
            </a:r>
            <a:br>
              <a:rPr lang="en-US" dirty="0"/>
            </a:br>
            <a:r>
              <a:rPr lang="en-US" dirty="0"/>
              <a:t>TIMELINE</a:t>
            </a:r>
          </a:p>
        </p:txBody>
      </p:sp>
      <p:graphicFrame>
        <p:nvGraphicFramePr>
          <p:cNvPr id="7" name="Table 7">
            <a:extLst>
              <a:ext uri="{FF2B5EF4-FFF2-40B4-BE49-F238E27FC236}">
                <a16:creationId xmlns:a16="http://schemas.microsoft.com/office/drawing/2014/main" id="{AF0DE047-1B7D-F942-8E09-3EFF699BE9A0}"/>
              </a:ext>
            </a:extLst>
          </p:cNvPr>
          <p:cNvGraphicFramePr>
            <a:graphicFrameLocks noGrp="1"/>
          </p:cNvGraphicFramePr>
          <p:nvPr>
            <p:ph sz="half" idx="2"/>
            <p:extLst>
              <p:ext uri="{D42A27DB-BD31-4B8C-83A1-F6EECF244321}">
                <p14:modId xmlns:p14="http://schemas.microsoft.com/office/powerpoint/2010/main" val="1679959776"/>
              </p:ext>
            </p:extLst>
          </p:nvPr>
        </p:nvGraphicFramePr>
        <p:xfrm>
          <a:off x="4856672" y="409575"/>
          <a:ext cx="6684053" cy="5943600"/>
        </p:xfrm>
        <a:graphic>
          <a:graphicData uri="http://schemas.openxmlformats.org/drawingml/2006/table">
            <a:tbl>
              <a:tblPr firstRow="1" bandRow="1">
                <a:tableStyleId>{2D5ABB26-0587-4C30-8999-92F81FD0307C}</a:tableStyleId>
              </a:tblPr>
              <a:tblGrid>
                <a:gridCol w="2424022">
                  <a:extLst>
                    <a:ext uri="{9D8B030D-6E8A-4147-A177-3AD203B41FA5}">
                      <a16:colId xmlns:a16="http://schemas.microsoft.com/office/drawing/2014/main" val="2918303207"/>
                    </a:ext>
                  </a:extLst>
                </a:gridCol>
                <a:gridCol w="4260031">
                  <a:extLst>
                    <a:ext uri="{9D8B030D-6E8A-4147-A177-3AD203B41FA5}">
                      <a16:colId xmlns:a16="http://schemas.microsoft.com/office/drawing/2014/main" val="1189393465"/>
                    </a:ext>
                  </a:extLst>
                </a:gridCol>
              </a:tblGrid>
              <a:tr h="1188720">
                <a:tc>
                  <a:txBody>
                    <a:bodyPr/>
                    <a:lstStyle/>
                    <a:p>
                      <a:r>
                        <a:rPr lang="en-US" sz="2800" b="1" i="0" spc="300" dirty="0">
                          <a:latin typeface="Arial Black" panose="020B0604020202020204" pitchFamily="34" charset="0"/>
                          <a:cs typeface="Arial Black" panose="020B0604020202020204" pitchFamily="34" charset="0"/>
                        </a:rPr>
                        <a:t>NOV</a:t>
                      </a:r>
                    </a:p>
                    <a:p>
                      <a:r>
                        <a:rPr lang="en-US" b="1" i="0" spc="300" dirty="0">
                          <a:latin typeface="Arial Black" panose="020B0604020202020204" pitchFamily="34" charset="0"/>
                          <a:cs typeface="Arial Black" panose="020B0604020202020204" pitchFamily="34" charset="0"/>
                        </a:rPr>
                        <a:t>2021</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Avenir Next LT Pro" panose="020B0504020202020204" pitchFamily="34" charset="77"/>
                        </a:rPr>
                        <a:t>Panasonic gets attacked and some vulnerabilities could have been found that were exploited in this attack</a:t>
                      </a:r>
                      <a:endParaRPr lang="en-US" b="1" i="0" dirty="0">
                        <a:latin typeface="Avenir Next LT Pro" panose="020B0504020202020204" pitchFamily="34" charset="77"/>
                      </a:endParaRPr>
                    </a:p>
                  </a:txBody>
                  <a:tcPr anchor="ctr"/>
                </a:tc>
                <a:extLst>
                  <a:ext uri="{0D108BD9-81ED-4DB2-BD59-A6C34878D82A}">
                    <a16:rowId xmlns:a16="http://schemas.microsoft.com/office/drawing/2014/main" val="3812157666"/>
                  </a:ext>
                </a:extLst>
              </a:tr>
              <a:tr h="1188720">
                <a:tc>
                  <a:txBody>
                    <a:bodyPr/>
                    <a:lstStyle/>
                    <a:p>
                      <a:r>
                        <a:rPr lang="en-US" sz="2800" b="1" i="0" dirty="0">
                          <a:latin typeface="Arial Black" panose="020B0604020202020204" pitchFamily="34" charset="0"/>
                          <a:cs typeface="Arial Black" panose="020B0604020202020204" pitchFamily="34" charset="0"/>
                        </a:rPr>
                        <a:t>FEB</a:t>
                      </a:r>
                      <a:r>
                        <a:rPr lang="en-US" sz="3600" b="1" i="0" dirty="0">
                          <a:latin typeface="Arial Black" panose="020B0604020202020204" pitchFamily="34" charset="0"/>
                          <a:cs typeface="Arial Black" panose="020B0604020202020204" pitchFamily="34" charset="0"/>
                        </a:rPr>
                        <a:t> </a:t>
                      </a:r>
                    </a:p>
                    <a:p>
                      <a:r>
                        <a:rPr lang="en-US" b="1" i="0" spc="300" dirty="0">
                          <a:latin typeface="Arial Black" panose="020B0604020202020204" pitchFamily="34" charset="0"/>
                          <a:cs typeface="Arial Black" panose="020B0604020202020204" pitchFamily="34" charset="0"/>
                        </a:rPr>
                        <a:t>2022</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Avenir Next LT Pro" panose="020B0504020202020204" pitchFamily="34" charset="77"/>
                        </a:rPr>
                        <a:t>Panasonic was hit with an attack that affected various internal systems, processes and networks</a:t>
                      </a:r>
                    </a:p>
                  </a:txBody>
                  <a:tcPr anchor="ctr"/>
                </a:tc>
                <a:extLst>
                  <a:ext uri="{0D108BD9-81ED-4DB2-BD59-A6C34878D82A}">
                    <a16:rowId xmlns:a16="http://schemas.microsoft.com/office/drawing/2014/main" val="2423334722"/>
                  </a:ext>
                </a:extLst>
              </a:tr>
              <a:tr h="1188720">
                <a:tc>
                  <a:txBody>
                    <a:bodyPr/>
                    <a:lstStyle/>
                    <a:p>
                      <a:r>
                        <a:rPr lang="en-US" sz="2800" b="1" i="0" spc="300" dirty="0">
                          <a:latin typeface="Arial Black" panose="020B0604020202020204" pitchFamily="34" charset="0"/>
                          <a:cs typeface="Arial Black" panose="020B0604020202020204" pitchFamily="34" charset="0"/>
                        </a:rPr>
                        <a:t>APR</a:t>
                      </a:r>
                      <a:r>
                        <a:rPr lang="en-US" sz="3600" b="1" i="0" dirty="0">
                          <a:latin typeface="Arial Black" panose="020B0604020202020204" pitchFamily="34" charset="0"/>
                          <a:cs typeface="Arial Black" panose="020B0604020202020204" pitchFamily="34" charset="0"/>
                        </a:rPr>
                        <a:t> </a:t>
                      </a:r>
                    </a:p>
                    <a:p>
                      <a:r>
                        <a:rPr lang="en-US" b="1" i="0" spc="300" dirty="0">
                          <a:latin typeface="Arial Black" panose="020B0604020202020204" pitchFamily="34" charset="0"/>
                          <a:cs typeface="Arial Black" panose="020B0604020202020204" pitchFamily="34" charset="0"/>
                        </a:rPr>
                        <a:t>2022</a:t>
                      </a:r>
                      <a:endParaRPr lang="en-US" b="1" i="0" dirty="0">
                        <a:latin typeface="Arial Black" panose="020B0604020202020204" pitchFamily="34" charset="0"/>
                        <a:cs typeface="Arial Black"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Avenir Next LT Pro" panose="020B0504020202020204" pitchFamily="34" charset="77"/>
                        </a:rPr>
                        <a:t>Panasonic confirmed the attack and outlined the immediate actions to be taken</a:t>
                      </a:r>
                      <a:endParaRPr lang="en-US" dirty="0"/>
                    </a:p>
                  </a:txBody>
                  <a:tcPr anchor="ctr"/>
                </a:tc>
                <a:extLst>
                  <a:ext uri="{0D108BD9-81ED-4DB2-BD59-A6C34878D82A}">
                    <a16:rowId xmlns:a16="http://schemas.microsoft.com/office/drawing/2014/main" val="4197403263"/>
                  </a:ext>
                </a:extLst>
              </a:tr>
              <a:tr h="1188720">
                <a:tc>
                  <a:txBody>
                    <a:bodyPr/>
                    <a:lstStyle/>
                    <a:p>
                      <a:r>
                        <a:rPr lang="en-US" sz="2800" b="1" i="0" dirty="0">
                          <a:latin typeface="Arial Black" panose="020B0604020202020204" pitchFamily="34" charset="0"/>
                          <a:cs typeface="Arial Black" panose="020B0604020202020204" pitchFamily="34" charset="0"/>
                        </a:rPr>
                        <a:t>POST-</a:t>
                      </a:r>
                    </a:p>
                    <a:p>
                      <a:r>
                        <a:rPr lang="en-US" sz="2800" b="1" i="0" dirty="0">
                          <a:latin typeface="Arial Black" panose="020B0604020202020204" pitchFamily="34" charset="0"/>
                          <a:cs typeface="Arial Black" panose="020B0604020202020204" pitchFamily="34" charset="0"/>
                        </a:rPr>
                        <a:t>INCIDENT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Avenir Next LT Pro" panose="020B0504020202020204" pitchFamily="34" charset="77"/>
                        </a:rPr>
                        <a:t>Panasonic worked to understand the impact and focused on restoring operations by mitigating the impact</a:t>
                      </a:r>
                      <a:endParaRPr lang="en-US" b="1" i="0" dirty="0">
                        <a:latin typeface="Avenir Next LT Pro" panose="020B0504020202020204" pitchFamily="34" charset="77"/>
                      </a:endParaRPr>
                    </a:p>
                  </a:txBody>
                  <a:tcPr anchor="ctr"/>
                </a:tc>
                <a:extLst>
                  <a:ext uri="{0D108BD9-81ED-4DB2-BD59-A6C34878D82A}">
                    <a16:rowId xmlns:a16="http://schemas.microsoft.com/office/drawing/2014/main" val="850924858"/>
                  </a:ext>
                </a:extLst>
              </a:tr>
              <a:tr h="1188720">
                <a:tc>
                  <a:txBody>
                    <a:bodyPr/>
                    <a:lstStyle/>
                    <a:p>
                      <a:endParaRPr lang="en-US" b="1" i="0" spc="300" dirty="0">
                        <a:latin typeface="Arial Black" panose="020B0604020202020204" pitchFamily="34" charset="0"/>
                        <a:cs typeface="Arial Black"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nchor="ctr"/>
                </a:tc>
                <a:extLst>
                  <a:ext uri="{0D108BD9-81ED-4DB2-BD59-A6C34878D82A}">
                    <a16:rowId xmlns:a16="http://schemas.microsoft.com/office/drawing/2014/main" val="3024136017"/>
                  </a:ext>
                </a:extLst>
              </a:tr>
            </a:tbl>
          </a:graphicData>
        </a:graphic>
      </p:graphicFrame>
      <p:sp>
        <p:nvSpPr>
          <p:cNvPr id="9" name="Footer Placeholder 8">
            <a:extLst>
              <a:ext uri="{FF2B5EF4-FFF2-40B4-BE49-F238E27FC236}">
                <a16:creationId xmlns:a16="http://schemas.microsoft.com/office/drawing/2014/main" id="{B38CA53F-F8EE-9AA8-01B7-F90566F1596A}"/>
              </a:ext>
            </a:extLst>
          </p:cNvPr>
          <p:cNvSpPr>
            <a:spLocks noGrp="1"/>
          </p:cNvSpPr>
          <p:nvPr>
            <p:ph type="ftr" sz="quarter" idx="10"/>
          </p:nvPr>
        </p:nvSpPr>
        <p:spPr/>
        <p:txBody>
          <a:bodyPr/>
          <a:lstStyle/>
          <a:p>
            <a:r>
              <a:rPr lang="en-US" dirty="0"/>
              <a:t>Panasonic data breach</a:t>
            </a:r>
          </a:p>
        </p:txBody>
      </p:sp>
      <p:sp>
        <p:nvSpPr>
          <p:cNvPr id="10" name="Slide Number Placeholder 9">
            <a:extLst>
              <a:ext uri="{FF2B5EF4-FFF2-40B4-BE49-F238E27FC236}">
                <a16:creationId xmlns:a16="http://schemas.microsoft.com/office/drawing/2014/main" id="{F85384B4-F5D2-6521-EDF6-AAF2511DE148}"/>
              </a:ext>
            </a:extLst>
          </p:cNvPr>
          <p:cNvSpPr>
            <a:spLocks noGrp="1"/>
          </p:cNvSpPr>
          <p:nvPr>
            <p:ph type="sldNum" sz="quarter" idx="11"/>
          </p:nvPr>
        </p:nvSpPr>
        <p:spPr/>
        <p:txBody>
          <a:bodyPr/>
          <a:lstStyle/>
          <a:p>
            <a:fld id="{09A01C0A-2BB6-49E7-91A3-DCB9F9F59583}" type="slidenum">
              <a:rPr lang="en-US" smtClean="0"/>
              <a:pPr/>
              <a:t>5</a:t>
            </a:fld>
            <a:endParaRPr lang="en-US" dirty="0"/>
          </a:p>
        </p:txBody>
      </p:sp>
      <p:cxnSp>
        <p:nvCxnSpPr>
          <p:cNvPr id="13" name="Straight Connector 12">
            <a:extLst>
              <a:ext uri="{FF2B5EF4-FFF2-40B4-BE49-F238E27FC236}">
                <a16:creationId xmlns:a16="http://schemas.microsoft.com/office/drawing/2014/main" id="{25138D39-DE26-CACA-E17F-0D30E82AA5FD}"/>
              </a:ext>
              <a:ext uri="{C183D7F6-B498-43B3-948B-1728B52AA6E4}">
                <adec:decorative xmlns:adec="http://schemas.microsoft.com/office/drawing/2017/decorative" val="1"/>
              </a:ext>
            </a:extLst>
          </p:cNvPr>
          <p:cNvCxnSpPr>
            <a:cxnSpLocks/>
          </p:cNvCxnSpPr>
          <p:nvPr/>
        </p:nvCxnSpPr>
        <p:spPr>
          <a:xfrm>
            <a:off x="7152640" y="381000"/>
            <a:ext cx="0" cy="4863860"/>
          </a:xfrm>
          <a:prstGeom prst="line">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5" name="Oval 14">
            <a:extLst>
              <a:ext uri="{FF2B5EF4-FFF2-40B4-BE49-F238E27FC236}">
                <a16:creationId xmlns:a16="http://schemas.microsoft.com/office/drawing/2014/main" id="{FA3D4B50-54D0-CA63-02B8-46F00CBD0496}"/>
              </a:ext>
              <a:ext uri="{C183D7F6-B498-43B3-948B-1728B52AA6E4}">
                <adec:decorative xmlns:adec="http://schemas.microsoft.com/office/drawing/2017/decorative" val="1"/>
              </a:ext>
            </a:extLst>
          </p:cNvPr>
          <p:cNvSpPr/>
          <p:nvPr/>
        </p:nvSpPr>
        <p:spPr>
          <a:xfrm>
            <a:off x="7051405" y="913958"/>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7" name="Oval 16">
            <a:extLst>
              <a:ext uri="{FF2B5EF4-FFF2-40B4-BE49-F238E27FC236}">
                <a16:creationId xmlns:a16="http://schemas.microsoft.com/office/drawing/2014/main" id="{A998E0FB-F056-814D-0480-795EEC9C9284}"/>
              </a:ext>
              <a:ext uri="{C183D7F6-B498-43B3-948B-1728B52AA6E4}">
                <adec:decorative xmlns:adec="http://schemas.microsoft.com/office/drawing/2017/decorative" val="1"/>
              </a:ext>
            </a:extLst>
          </p:cNvPr>
          <p:cNvSpPr/>
          <p:nvPr/>
        </p:nvSpPr>
        <p:spPr>
          <a:xfrm>
            <a:off x="7051405" y="2096896"/>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9" name="Oval 18">
            <a:extLst>
              <a:ext uri="{FF2B5EF4-FFF2-40B4-BE49-F238E27FC236}">
                <a16:creationId xmlns:a16="http://schemas.microsoft.com/office/drawing/2014/main" id="{6D179EA3-9F21-20F9-B3EF-80C1C931867B}"/>
              </a:ext>
              <a:ext uri="{C183D7F6-B498-43B3-948B-1728B52AA6E4}">
                <adec:decorative xmlns:adec="http://schemas.microsoft.com/office/drawing/2017/decorative" val="1"/>
              </a:ext>
            </a:extLst>
          </p:cNvPr>
          <p:cNvSpPr/>
          <p:nvPr/>
        </p:nvSpPr>
        <p:spPr>
          <a:xfrm>
            <a:off x="7051405" y="3279834"/>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0" name="Oval 19">
            <a:extLst>
              <a:ext uri="{FF2B5EF4-FFF2-40B4-BE49-F238E27FC236}">
                <a16:creationId xmlns:a16="http://schemas.microsoft.com/office/drawing/2014/main" id="{2C6B5CE2-4CD6-EA8F-61E1-8184FC0666E9}"/>
              </a:ext>
              <a:ext uri="{C183D7F6-B498-43B3-948B-1728B52AA6E4}">
                <adec:decorative xmlns:adec="http://schemas.microsoft.com/office/drawing/2017/decorative" val="1"/>
              </a:ext>
            </a:extLst>
          </p:cNvPr>
          <p:cNvSpPr/>
          <p:nvPr/>
        </p:nvSpPr>
        <p:spPr>
          <a:xfrm>
            <a:off x="7051405" y="4462772"/>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14096582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a:xfrm>
            <a:off x="370936" y="1147313"/>
            <a:ext cx="4045789" cy="836762"/>
          </a:xfrm>
        </p:spPr>
        <p:txBody>
          <a:bodyPr/>
          <a:lstStyle/>
          <a:p>
            <a:r>
              <a:rPr lang="en-US" sz="2800" dirty="0">
                <a:solidFill>
                  <a:schemeClr val="bg1"/>
                </a:solidFill>
              </a:rPr>
              <a:t>TECHNICAL DETAILS</a:t>
            </a: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374921" y="112144"/>
            <a:ext cx="5433028" cy="6650966"/>
          </a:xfrm>
        </p:spPr>
        <p:txBody>
          <a:bodyPr/>
          <a:lstStyle/>
          <a:p>
            <a:r>
              <a:rPr lang="en-US" sz="1600" b="1" dirty="0"/>
              <a:t>NATURE OF THE ATTACK:</a:t>
            </a:r>
          </a:p>
          <a:p>
            <a:pPr marL="171450" indent="-171450">
              <a:buFont typeface="Arial" panose="020B0604020202020204" pitchFamily="34" charset="0"/>
              <a:buChar char="•"/>
            </a:pPr>
            <a:r>
              <a:rPr lang="en-US" sz="1200" dirty="0"/>
              <a:t>Was a targeted ransomware attack.</a:t>
            </a:r>
          </a:p>
          <a:p>
            <a:r>
              <a:rPr lang="en-US" sz="1600" b="1" dirty="0"/>
              <a:t>RESPONSIBILITY CLAIM:</a:t>
            </a:r>
          </a:p>
          <a:p>
            <a:pPr marL="171450" indent="-171450">
              <a:buFont typeface="Arial" panose="020B0604020202020204" pitchFamily="34" charset="0"/>
              <a:buChar char="•"/>
            </a:pPr>
            <a:r>
              <a:rPr lang="en-US" sz="1200" dirty="0"/>
              <a:t>Claimed by Conti RaaS group.</a:t>
            </a:r>
          </a:p>
          <a:p>
            <a:r>
              <a:rPr lang="en-US" sz="1600" b="1" dirty="0"/>
              <a:t>ALLEGATIONS:</a:t>
            </a:r>
          </a:p>
          <a:p>
            <a:pPr marL="171450" indent="-171450">
              <a:buFont typeface="Arial" panose="020B0604020202020204" pitchFamily="34" charset="0"/>
              <a:buChar char="•"/>
            </a:pPr>
            <a:r>
              <a:rPr lang="en-US" sz="1200" dirty="0"/>
              <a:t>Data exfiltrated was more than 2.8 GB.</a:t>
            </a:r>
          </a:p>
          <a:p>
            <a:pPr marL="171450" indent="-171450">
              <a:buFont typeface="Arial" panose="020B0604020202020204" pitchFamily="34" charset="0"/>
              <a:buChar char="•"/>
            </a:pPr>
            <a:r>
              <a:rPr lang="en-US" sz="1200" dirty="0"/>
              <a:t>Included internal files, documents and spreadsheets.</a:t>
            </a:r>
          </a:p>
          <a:p>
            <a:pPr marL="171450" indent="-171450">
              <a:buFont typeface="Arial" panose="020B0604020202020204" pitchFamily="34" charset="0"/>
              <a:buChar char="•"/>
            </a:pPr>
            <a:r>
              <a:rPr lang="en-US" sz="1200" dirty="0"/>
              <a:t>Mainly stolen from the accounting and HR departments.</a:t>
            </a:r>
          </a:p>
          <a:p>
            <a:r>
              <a:rPr lang="en-US" sz="1600" b="1" dirty="0"/>
              <a:t>BREACH METHOD:</a:t>
            </a:r>
          </a:p>
          <a:p>
            <a:pPr marL="171450" indent="-171450">
              <a:buFont typeface="Arial" panose="020B0604020202020204" pitchFamily="34" charset="0"/>
              <a:buChar char="•"/>
            </a:pPr>
            <a:r>
              <a:rPr lang="en-US" sz="1200" dirty="0"/>
              <a:t>Not mentioned specifically in official reports but was most likely a phishing attack paired along with stolen credentials to gain access.</a:t>
            </a:r>
          </a:p>
          <a:p>
            <a:r>
              <a:rPr lang="en-US" sz="1600" b="1" dirty="0"/>
              <a:t>CONTAINMENT AND RESPONSE:</a:t>
            </a:r>
          </a:p>
          <a:p>
            <a:pPr marL="171450" indent="-171450">
              <a:buFont typeface="Arial" panose="020B0604020202020204" pitchFamily="34" charset="0"/>
              <a:buChar char="•"/>
            </a:pPr>
            <a:r>
              <a:rPr lang="en-US" sz="1200" dirty="0"/>
              <a:t>Took immediate action by identifying the impact scope, containing the malware, restoring servers, etc.</a:t>
            </a:r>
          </a:p>
          <a:p>
            <a:r>
              <a:rPr lang="en-US" sz="1600" b="1" dirty="0"/>
              <a:t>COMMUNICATION:</a:t>
            </a:r>
          </a:p>
          <a:p>
            <a:pPr marL="171450" indent="-171450">
              <a:buFont typeface="Arial" panose="020B0604020202020204" pitchFamily="34" charset="0"/>
              <a:buChar char="•"/>
            </a:pPr>
            <a:r>
              <a:rPr lang="en-US" sz="1200" dirty="0"/>
              <a:t>Communicated with affected parties and relevant authorities.</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a:xfrm rot="16200000">
            <a:off x="8854442" y="2953510"/>
            <a:ext cx="6291068" cy="384049"/>
          </a:xfrm>
        </p:spPr>
        <p:txBody>
          <a:bodyPr/>
          <a:lstStyle/>
          <a:p>
            <a:r>
              <a:rPr lang="en-US" dirty="0"/>
              <a:t>Panasonic data breach</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6</a:t>
            </a:fld>
            <a:endParaRPr lang="en-US" dirty="0"/>
          </a:p>
        </p:txBody>
      </p:sp>
    </p:spTree>
    <p:extLst>
      <p:ext uri="{BB962C8B-B14F-4D97-AF65-F5344CB8AC3E}">
        <p14:creationId xmlns:p14="http://schemas.microsoft.com/office/powerpoint/2010/main" val="137178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293C8-485E-AAEC-BCE0-C73B801D4135}"/>
              </a:ext>
            </a:extLst>
          </p:cNvPr>
          <p:cNvSpPr>
            <a:spLocks noGrp="1"/>
          </p:cNvSpPr>
          <p:nvPr>
            <p:ph type="title"/>
          </p:nvPr>
        </p:nvSpPr>
        <p:spPr>
          <a:xfrm>
            <a:off x="847384" y="405442"/>
            <a:ext cx="6769741" cy="1362973"/>
          </a:xfrm>
        </p:spPr>
        <p:txBody>
          <a:bodyPr/>
          <a:lstStyle/>
          <a:p>
            <a:r>
              <a:rPr lang="en-CA" sz="3200" dirty="0"/>
              <a:t>Actions taken by the organization after the incident</a:t>
            </a:r>
          </a:p>
        </p:txBody>
      </p:sp>
      <p:sp>
        <p:nvSpPr>
          <p:cNvPr id="3" name="Text Placeholder 2">
            <a:extLst>
              <a:ext uri="{FF2B5EF4-FFF2-40B4-BE49-F238E27FC236}">
                <a16:creationId xmlns:a16="http://schemas.microsoft.com/office/drawing/2014/main" id="{FE377437-0CF1-47D9-9212-D3013915FCBD}"/>
              </a:ext>
            </a:extLst>
          </p:cNvPr>
          <p:cNvSpPr>
            <a:spLocks noGrp="1"/>
          </p:cNvSpPr>
          <p:nvPr>
            <p:ph type="body" idx="1"/>
          </p:nvPr>
        </p:nvSpPr>
        <p:spPr>
          <a:xfrm>
            <a:off x="847385" y="2044460"/>
            <a:ext cx="8552864" cy="4813538"/>
          </a:xfrm>
        </p:spPr>
        <p:txBody>
          <a:bodyPr/>
          <a:lstStyle/>
          <a:p>
            <a:r>
              <a:rPr lang="en-CA" sz="1600" b="1" dirty="0"/>
              <a:t>IMMEDIATE INCIDENT RESPONSE:</a:t>
            </a:r>
          </a:p>
          <a:p>
            <a:pPr marL="171450" indent="-171450">
              <a:buFont typeface="Arial" panose="020B0604020202020204" pitchFamily="34" charset="0"/>
              <a:buChar char="•"/>
            </a:pPr>
            <a:r>
              <a:rPr lang="en-CA" sz="1200" dirty="0"/>
              <a:t>Isolation of affected systems</a:t>
            </a:r>
          </a:p>
          <a:p>
            <a:pPr marL="171450" indent="-171450">
              <a:buFont typeface="Arial" panose="020B0604020202020204" pitchFamily="34" charset="0"/>
              <a:buChar char="•"/>
            </a:pPr>
            <a:r>
              <a:rPr lang="en-CA" sz="1200" dirty="0"/>
              <a:t>Assessing extent of breach</a:t>
            </a:r>
          </a:p>
          <a:p>
            <a:pPr marL="171450" indent="-171450">
              <a:buFont typeface="Arial" panose="020B0604020202020204" pitchFamily="34" charset="0"/>
              <a:buChar char="•"/>
            </a:pPr>
            <a:r>
              <a:rPr lang="en-CA" sz="1200" dirty="0"/>
              <a:t>Determining what data and systems were affected</a:t>
            </a:r>
          </a:p>
          <a:p>
            <a:r>
              <a:rPr lang="en-CA" sz="1600" b="1" dirty="0"/>
              <a:t>EXPERT ENGAGEMENT:</a:t>
            </a:r>
          </a:p>
          <a:p>
            <a:pPr marL="171450" indent="-171450">
              <a:buFont typeface="Arial" panose="020B0604020202020204" pitchFamily="34" charset="0"/>
              <a:buChar char="•"/>
            </a:pPr>
            <a:r>
              <a:rPr lang="en-CA" sz="1200" dirty="0"/>
              <a:t>Enlisted the help of experts and service providers</a:t>
            </a:r>
          </a:p>
          <a:p>
            <a:pPr marL="171450" indent="-171450">
              <a:buFont typeface="Arial" panose="020B0604020202020204" pitchFamily="34" charset="0"/>
              <a:buChar char="•"/>
            </a:pPr>
            <a:r>
              <a:rPr lang="en-CA" sz="1200" dirty="0"/>
              <a:t>Responsible for conducting a detailed analysis to understand everything about the incident</a:t>
            </a:r>
          </a:p>
          <a:p>
            <a:r>
              <a:rPr lang="en-CA" sz="1600" b="1" dirty="0"/>
              <a:t>MALWARE CONTAINMENT:</a:t>
            </a:r>
          </a:p>
          <a:p>
            <a:pPr marL="171450" indent="-171450">
              <a:buFont typeface="Arial" panose="020B0604020202020204" pitchFamily="34" charset="0"/>
              <a:buChar char="•"/>
            </a:pPr>
            <a:r>
              <a:rPr lang="en-CA" sz="1200" dirty="0"/>
              <a:t>Disconnecting the infected machines from the network and taking down the compromised servers</a:t>
            </a:r>
          </a:p>
          <a:p>
            <a:r>
              <a:rPr lang="en-CA" sz="1600" b="1" dirty="0"/>
              <a:t>SERVICE RESTORATION:</a:t>
            </a:r>
            <a:endParaRPr lang="en-CA" sz="1200" b="1" dirty="0"/>
          </a:p>
          <a:p>
            <a:pPr marL="171450" indent="-171450">
              <a:buFont typeface="Arial" panose="020B0604020202020204" pitchFamily="34" charset="0"/>
              <a:buChar char="•"/>
            </a:pPr>
            <a:r>
              <a:rPr lang="en-CA" sz="1200" dirty="0"/>
              <a:t>Removed any trace of the malware and restored from backup to resume normal operations</a:t>
            </a:r>
          </a:p>
        </p:txBody>
      </p:sp>
      <p:sp>
        <p:nvSpPr>
          <p:cNvPr id="5" name="Text Placeholder 4">
            <a:extLst>
              <a:ext uri="{FF2B5EF4-FFF2-40B4-BE49-F238E27FC236}">
                <a16:creationId xmlns:a16="http://schemas.microsoft.com/office/drawing/2014/main" id="{A6D4FF9F-9AC2-B785-E457-3E44C4A91DA6}"/>
              </a:ext>
            </a:extLst>
          </p:cNvPr>
          <p:cNvSpPr>
            <a:spLocks noGrp="1"/>
          </p:cNvSpPr>
          <p:nvPr>
            <p:ph type="body" sz="quarter" idx="13"/>
          </p:nvPr>
        </p:nvSpPr>
        <p:spPr>
          <a:xfrm>
            <a:off x="9400250" y="405442"/>
            <a:ext cx="2121408" cy="2121408"/>
          </a:xfrm>
          <a:blipFill dpi="0" rotWithShape="1">
            <a:blip r:embed="rId2">
              <a:extLst>
                <a:ext uri="{28A0092B-C50C-407E-A947-70E740481C1C}">
                  <a14:useLocalDpi xmlns:a14="http://schemas.microsoft.com/office/drawing/2010/main" val="0"/>
                </a:ext>
              </a:extLst>
            </a:blip>
            <a:srcRect/>
            <a:stretch>
              <a:fillRect/>
            </a:stretch>
          </a:blipFill>
        </p:spPr>
        <p:txBody>
          <a:bodyPr/>
          <a:lstStyle/>
          <a:p>
            <a:endParaRPr lang="en-CA" dirty="0"/>
          </a:p>
        </p:txBody>
      </p:sp>
      <p:sp>
        <p:nvSpPr>
          <p:cNvPr id="6" name="Text Placeholder 5">
            <a:extLst>
              <a:ext uri="{FF2B5EF4-FFF2-40B4-BE49-F238E27FC236}">
                <a16:creationId xmlns:a16="http://schemas.microsoft.com/office/drawing/2014/main" id="{ECA5102B-E11B-BB92-AE4F-1DF118D7C62D}"/>
              </a:ext>
            </a:extLst>
          </p:cNvPr>
          <p:cNvSpPr>
            <a:spLocks noGrp="1"/>
          </p:cNvSpPr>
          <p:nvPr>
            <p:ph type="body" sz="quarter" idx="14"/>
          </p:nvPr>
        </p:nvSpPr>
        <p:spPr/>
        <p:txBody>
          <a:bodyPr/>
          <a:lstStyle/>
          <a:p>
            <a:endParaRPr lang="en-CA"/>
          </a:p>
        </p:txBody>
      </p:sp>
      <p:sp>
        <p:nvSpPr>
          <p:cNvPr id="7" name="Footer Placeholder 6">
            <a:extLst>
              <a:ext uri="{FF2B5EF4-FFF2-40B4-BE49-F238E27FC236}">
                <a16:creationId xmlns:a16="http://schemas.microsoft.com/office/drawing/2014/main" id="{C1BAD930-D8FC-4D37-43C1-E5707225D933}"/>
              </a:ext>
            </a:extLst>
          </p:cNvPr>
          <p:cNvSpPr>
            <a:spLocks noGrp="1"/>
          </p:cNvSpPr>
          <p:nvPr>
            <p:ph type="ftr" sz="quarter" idx="10"/>
          </p:nvPr>
        </p:nvSpPr>
        <p:spPr/>
        <p:txBody>
          <a:bodyPr/>
          <a:lstStyle/>
          <a:p>
            <a:r>
              <a:rPr lang="en-US" dirty="0"/>
              <a:t>Panasonic data breach</a:t>
            </a:r>
          </a:p>
        </p:txBody>
      </p:sp>
      <p:sp>
        <p:nvSpPr>
          <p:cNvPr id="8" name="Slide Number Placeholder 7">
            <a:extLst>
              <a:ext uri="{FF2B5EF4-FFF2-40B4-BE49-F238E27FC236}">
                <a16:creationId xmlns:a16="http://schemas.microsoft.com/office/drawing/2014/main" id="{D8E3B5A4-E9C3-224F-9B4A-F8B68901C27A}"/>
              </a:ext>
            </a:extLst>
          </p:cNvPr>
          <p:cNvSpPr>
            <a:spLocks noGrp="1"/>
          </p:cNvSpPr>
          <p:nvPr>
            <p:ph type="sldNum" sz="quarter" idx="11"/>
          </p:nvPr>
        </p:nvSpPr>
        <p:spPr/>
        <p:txBody>
          <a:bodyPr/>
          <a:lstStyle/>
          <a:p>
            <a:fld id="{09A01C0A-2BB6-49E7-91A3-DCB9F9F59583}" type="slidenum">
              <a:rPr lang="en-US" smtClean="0"/>
              <a:pPr/>
              <a:t>7</a:t>
            </a:fld>
            <a:endParaRPr lang="en-US" dirty="0"/>
          </a:p>
        </p:txBody>
      </p:sp>
    </p:spTree>
    <p:extLst>
      <p:ext uri="{BB962C8B-B14F-4D97-AF65-F5344CB8AC3E}">
        <p14:creationId xmlns:p14="http://schemas.microsoft.com/office/powerpoint/2010/main" val="556715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293C8-485E-AAEC-BCE0-C73B801D4135}"/>
              </a:ext>
            </a:extLst>
          </p:cNvPr>
          <p:cNvSpPr>
            <a:spLocks noGrp="1"/>
          </p:cNvSpPr>
          <p:nvPr>
            <p:ph type="title"/>
          </p:nvPr>
        </p:nvSpPr>
        <p:spPr>
          <a:xfrm>
            <a:off x="847384" y="405442"/>
            <a:ext cx="6769741" cy="1362973"/>
          </a:xfrm>
        </p:spPr>
        <p:txBody>
          <a:bodyPr/>
          <a:lstStyle/>
          <a:p>
            <a:r>
              <a:rPr lang="en-CA" sz="3200" dirty="0"/>
              <a:t>Actions taken by the organization after the incident</a:t>
            </a:r>
          </a:p>
        </p:txBody>
      </p:sp>
      <p:sp>
        <p:nvSpPr>
          <p:cNvPr id="3" name="Text Placeholder 2">
            <a:extLst>
              <a:ext uri="{FF2B5EF4-FFF2-40B4-BE49-F238E27FC236}">
                <a16:creationId xmlns:a16="http://schemas.microsoft.com/office/drawing/2014/main" id="{FE377437-0CF1-47D9-9212-D3013915FCBD}"/>
              </a:ext>
            </a:extLst>
          </p:cNvPr>
          <p:cNvSpPr>
            <a:spLocks noGrp="1"/>
          </p:cNvSpPr>
          <p:nvPr>
            <p:ph type="body" idx="1"/>
          </p:nvPr>
        </p:nvSpPr>
        <p:spPr>
          <a:xfrm>
            <a:off x="847385" y="2044460"/>
            <a:ext cx="8552864" cy="4813538"/>
          </a:xfrm>
        </p:spPr>
        <p:txBody>
          <a:bodyPr/>
          <a:lstStyle/>
          <a:p>
            <a:r>
              <a:rPr lang="en-CA" sz="1600" b="1" dirty="0"/>
              <a:t>APPLICATIONNS REBUILDING:</a:t>
            </a:r>
          </a:p>
          <a:p>
            <a:pPr marL="285750" indent="-285750">
              <a:buFont typeface="Arial" panose="020B0604020202020204" pitchFamily="34" charset="0"/>
              <a:buChar char="•"/>
            </a:pPr>
            <a:r>
              <a:rPr lang="en-CA" sz="1200" dirty="0"/>
              <a:t>Restored the applications that were infected to ensure they were free of any vulnerabilities</a:t>
            </a:r>
          </a:p>
          <a:p>
            <a:r>
              <a:rPr lang="en-CA" sz="1600" b="1" dirty="0"/>
              <a:t>COMMUNICATION:</a:t>
            </a:r>
          </a:p>
          <a:p>
            <a:pPr marL="171450" indent="-171450">
              <a:buFont typeface="Arial" panose="020B0604020202020204" pitchFamily="34" charset="0"/>
              <a:buChar char="•"/>
            </a:pPr>
            <a:r>
              <a:rPr lang="en-CA" sz="1200" dirty="0"/>
              <a:t>Affected parties were given the information about the incident as soon as it could have been told</a:t>
            </a:r>
          </a:p>
          <a:p>
            <a:r>
              <a:rPr lang="en-CA" sz="1600" b="1" dirty="0"/>
              <a:t>IMPACT INVESTIGATION:</a:t>
            </a:r>
          </a:p>
          <a:p>
            <a:pPr marL="171450" indent="-171450">
              <a:buFont typeface="Arial" panose="020B0604020202020204" pitchFamily="34" charset="0"/>
              <a:buChar char="•"/>
            </a:pPr>
            <a:r>
              <a:rPr lang="en-CA" sz="1200" dirty="0"/>
              <a:t>Worked to understand the full impact of the attack on customers and employees</a:t>
            </a:r>
          </a:p>
          <a:p>
            <a:pPr marL="171450" indent="-171450">
              <a:buFont typeface="Arial" panose="020B0604020202020204" pitchFamily="34" charset="0"/>
              <a:buChar char="•"/>
            </a:pPr>
            <a:r>
              <a:rPr lang="en-CA" sz="1200" dirty="0"/>
              <a:t>Assessed the nature of the leaked data and consequences of the data exposure</a:t>
            </a:r>
          </a:p>
          <a:p>
            <a:r>
              <a:rPr lang="en-CA" sz="1600" b="1" dirty="0"/>
              <a:t>MITIGATION EFFORTS:</a:t>
            </a:r>
          </a:p>
          <a:p>
            <a:pPr marL="285750" indent="-285750">
              <a:buFont typeface="Arial" panose="020B0604020202020204" pitchFamily="34" charset="0"/>
              <a:buChar char="•"/>
            </a:pPr>
            <a:r>
              <a:rPr lang="en-CA" sz="1200" dirty="0"/>
              <a:t>Focused on mitigating any impact from the incident</a:t>
            </a:r>
          </a:p>
          <a:p>
            <a:pPr marL="285750" indent="-285750">
              <a:buFont typeface="Arial" panose="020B0604020202020204" pitchFamily="34" charset="0"/>
              <a:buChar char="•"/>
            </a:pPr>
            <a:r>
              <a:rPr lang="en-CA" sz="1200" dirty="0"/>
              <a:t>Strengthened the cybersecurity posture to prevent and protect themselves from any future similar incidents</a:t>
            </a:r>
          </a:p>
        </p:txBody>
      </p:sp>
      <p:sp>
        <p:nvSpPr>
          <p:cNvPr id="5" name="Text Placeholder 4">
            <a:extLst>
              <a:ext uri="{FF2B5EF4-FFF2-40B4-BE49-F238E27FC236}">
                <a16:creationId xmlns:a16="http://schemas.microsoft.com/office/drawing/2014/main" id="{A6D4FF9F-9AC2-B785-E457-3E44C4A91DA6}"/>
              </a:ext>
            </a:extLst>
          </p:cNvPr>
          <p:cNvSpPr>
            <a:spLocks noGrp="1"/>
          </p:cNvSpPr>
          <p:nvPr>
            <p:ph type="body" sz="quarter" idx="13"/>
          </p:nvPr>
        </p:nvSpPr>
        <p:spPr>
          <a:xfrm>
            <a:off x="9400250" y="405442"/>
            <a:ext cx="2121408" cy="2121408"/>
          </a:xfrm>
          <a:blipFill dpi="0" rotWithShape="1">
            <a:blip r:embed="rId2">
              <a:extLst>
                <a:ext uri="{28A0092B-C50C-407E-A947-70E740481C1C}">
                  <a14:useLocalDpi xmlns:a14="http://schemas.microsoft.com/office/drawing/2010/main" val="0"/>
                </a:ext>
              </a:extLst>
            </a:blip>
            <a:srcRect/>
            <a:stretch>
              <a:fillRect/>
            </a:stretch>
          </a:blipFill>
        </p:spPr>
        <p:txBody>
          <a:bodyPr/>
          <a:lstStyle/>
          <a:p>
            <a:endParaRPr lang="en-CA" dirty="0"/>
          </a:p>
        </p:txBody>
      </p:sp>
      <p:sp>
        <p:nvSpPr>
          <p:cNvPr id="6" name="Text Placeholder 5">
            <a:extLst>
              <a:ext uri="{FF2B5EF4-FFF2-40B4-BE49-F238E27FC236}">
                <a16:creationId xmlns:a16="http://schemas.microsoft.com/office/drawing/2014/main" id="{ECA5102B-E11B-BB92-AE4F-1DF118D7C62D}"/>
              </a:ext>
            </a:extLst>
          </p:cNvPr>
          <p:cNvSpPr>
            <a:spLocks noGrp="1"/>
          </p:cNvSpPr>
          <p:nvPr>
            <p:ph type="body" sz="quarter" idx="14"/>
          </p:nvPr>
        </p:nvSpPr>
        <p:spPr/>
        <p:txBody>
          <a:bodyPr/>
          <a:lstStyle/>
          <a:p>
            <a:endParaRPr lang="en-CA"/>
          </a:p>
        </p:txBody>
      </p:sp>
      <p:sp>
        <p:nvSpPr>
          <p:cNvPr id="7" name="Footer Placeholder 6">
            <a:extLst>
              <a:ext uri="{FF2B5EF4-FFF2-40B4-BE49-F238E27FC236}">
                <a16:creationId xmlns:a16="http://schemas.microsoft.com/office/drawing/2014/main" id="{C1BAD930-D8FC-4D37-43C1-E5707225D933}"/>
              </a:ext>
            </a:extLst>
          </p:cNvPr>
          <p:cNvSpPr>
            <a:spLocks noGrp="1"/>
          </p:cNvSpPr>
          <p:nvPr>
            <p:ph type="ftr" sz="quarter" idx="10"/>
          </p:nvPr>
        </p:nvSpPr>
        <p:spPr/>
        <p:txBody>
          <a:bodyPr/>
          <a:lstStyle/>
          <a:p>
            <a:r>
              <a:rPr lang="en-US" dirty="0"/>
              <a:t>Panasonic data breach</a:t>
            </a:r>
          </a:p>
        </p:txBody>
      </p:sp>
      <p:sp>
        <p:nvSpPr>
          <p:cNvPr id="8" name="Slide Number Placeholder 7">
            <a:extLst>
              <a:ext uri="{FF2B5EF4-FFF2-40B4-BE49-F238E27FC236}">
                <a16:creationId xmlns:a16="http://schemas.microsoft.com/office/drawing/2014/main" id="{D8E3B5A4-E9C3-224F-9B4A-F8B68901C27A}"/>
              </a:ext>
            </a:extLst>
          </p:cNvPr>
          <p:cNvSpPr>
            <a:spLocks noGrp="1"/>
          </p:cNvSpPr>
          <p:nvPr>
            <p:ph type="sldNum" sz="quarter" idx="11"/>
          </p:nvPr>
        </p:nvSpPr>
        <p:spPr/>
        <p:txBody>
          <a:bodyPr/>
          <a:lstStyle/>
          <a:p>
            <a:fld id="{09A01C0A-2BB6-49E7-91A3-DCB9F9F59583}" type="slidenum">
              <a:rPr lang="en-US" smtClean="0"/>
              <a:pPr/>
              <a:t>8</a:t>
            </a:fld>
            <a:endParaRPr lang="en-US" dirty="0"/>
          </a:p>
        </p:txBody>
      </p:sp>
    </p:spTree>
    <p:extLst>
      <p:ext uri="{BB962C8B-B14F-4D97-AF65-F5344CB8AC3E}">
        <p14:creationId xmlns:p14="http://schemas.microsoft.com/office/powerpoint/2010/main" val="41966615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414068" y="2046038"/>
            <a:ext cx="6177651" cy="4320256"/>
          </a:xfrm>
        </p:spPr>
        <p:txBody>
          <a:bodyPr/>
          <a:lstStyle/>
          <a:p>
            <a:r>
              <a:rPr lang="en-US" sz="1200" dirty="0"/>
              <a:t>A targeted ransomware attack executed by the Conti ransomware-as-a-service group in February 2022 was examined. This cyberattack compromised over 2.8 GB of sensitive data, predominantly from the HR and accounting departments. Panasonic's immediate response involved a swift containment of the malware, followed by extensive cleaning and restoration of affected servers and applications. The company prioritized transparent communication with impacted customers and authorities, while engaging cybersecurity experts for a thorough forensic analysis. The incident underscores the critical need for robust cybersecurity measures and preparedness for rapid response to such threats. It highlights the ongoing challenges faced by global corporations in safeguarding sensitive data against increasingly sophisticated cyber threats.</a:t>
            </a:r>
          </a:p>
        </p:txBody>
      </p:sp>
      <p:pic>
        <p:nvPicPr>
          <p:cNvPr id="14" name="Picture Placeholder 14" descr="White modern architecture">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84" name="Text Placeholder 83">
            <a:extLst>
              <a:ext uri="{FF2B5EF4-FFF2-40B4-BE49-F238E27FC236}">
                <a16:creationId xmlns:a16="http://schemas.microsoft.com/office/drawing/2014/main" id="{F6A0489E-C8E2-CAE5-9FFC-28CC9E086048}"/>
              </a:ext>
            </a:extLst>
          </p:cNvPr>
          <p:cNvSpPr>
            <a:spLocks noGrp="1"/>
          </p:cNvSpPr>
          <p:nvPr>
            <p:ph type="body" sz="quarter" idx="13"/>
          </p:nvPr>
        </p:nvSpPr>
        <p:spPr/>
        <p:txBody>
          <a:bodyPr/>
          <a:lstStyle/>
          <a:p>
            <a:endParaRPr lang="en-US" dirty="0"/>
          </a:p>
        </p:txBody>
      </p:sp>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p:txBody>
          <a:bodyPr/>
          <a:lstStyle/>
          <a:p>
            <a:endParaRPr lang="en-US" dirty="0"/>
          </a:p>
        </p:txBody>
      </p:sp>
      <p:sp>
        <p:nvSpPr>
          <p:cNvPr id="2" name="Footer Placeholder 1">
            <a:extLst>
              <a:ext uri="{FF2B5EF4-FFF2-40B4-BE49-F238E27FC236}">
                <a16:creationId xmlns:a16="http://schemas.microsoft.com/office/drawing/2014/main" id="{EB4325A5-D39C-C1D3-2E04-F741DCBB2B59}"/>
              </a:ext>
            </a:extLst>
          </p:cNvPr>
          <p:cNvSpPr>
            <a:spLocks noGrp="1"/>
          </p:cNvSpPr>
          <p:nvPr>
            <p:ph type="ftr" sz="quarter" idx="10"/>
          </p:nvPr>
        </p:nvSpPr>
        <p:spPr/>
        <p:txBody>
          <a:bodyPr/>
          <a:lstStyle/>
          <a:p>
            <a:r>
              <a:rPr lang="en-US" dirty="0"/>
              <a:t>Panasonic data breach</a:t>
            </a:r>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9</a:t>
            </a:fld>
            <a:endParaRPr lang="en-US" dirty="0"/>
          </a:p>
        </p:txBody>
      </p:sp>
    </p:spTree>
    <p:extLst>
      <p:ext uri="{BB962C8B-B14F-4D97-AF65-F5344CB8AC3E}">
        <p14:creationId xmlns:p14="http://schemas.microsoft.com/office/powerpoint/2010/main" val="4278401256"/>
      </p:ext>
    </p:extLst>
  </p:cSld>
  <p:clrMapOvr>
    <a:masterClrMapping/>
  </p:clrMapOvr>
</p:sld>
</file>

<file path=ppt/theme/theme1.xml><?xml version="1.0" encoding="utf-8"?>
<a:theme xmlns:a="http://schemas.openxmlformats.org/drawingml/2006/main" name="Office Theme">
  <a:themeElements>
    <a:clrScheme name="Custom 9">
      <a:dk1>
        <a:srgbClr val="36393B"/>
      </a:dk1>
      <a:lt1>
        <a:srgbClr val="FFFFFF"/>
      </a:lt1>
      <a:dk2>
        <a:srgbClr val="3AEFCC"/>
      </a:dk2>
      <a:lt2>
        <a:srgbClr val="E7E4E6"/>
      </a:lt2>
      <a:accent1>
        <a:srgbClr val="4A5EE6"/>
      </a:accent1>
      <a:accent2>
        <a:srgbClr val="62D382"/>
      </a:accent2>
      <a:accent3>
        <a:srgbClr val="FDED60"/>
      </a:accent3>
      <a:accent4>
        <a:srgbClr val="FD4C00"/>
      </a:accent4>
      <a:accent5>
        <a:srgbClr val="FE2701"/>
      </a:accent5>
      <a:accent6>
        <a:srgbClr val="CA54FB"/>
      </a:accent6>
      <a:hlink>
        <a:srgbClr val="4E62F0"/>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357351_Win32.potx" id="{80F03410-3B38-45A0-935B-4BE6FE1E6CFD}" vid="{B74EBAAB-C1F2-42E7-A669-BC3A21FA62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Dark modernist presentation</Template>
  <TotalTime>93</TotalTime>
  <Words>685</Words>
  <Application>Microsoft Office PowerPoint</Application>
  <PresentationFormat>Widescreen</PresentationFormat>
  <Paragraphs>86</Paragraphs>
  <Slides>10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Arial Black</vt:lpstr>
      <vt:lpstr>Avenir Next LT Pro</vt:lpstr>
      <vt:lpstr>Calibri</vt:lpstr>
      <vt:lpstr>Office Theme</vt:lpstr>
      <vt:lpstr>Panasonic data breach</vt:lpstr>
      <vt:lpstr>AGENDA</vt:lpstr>
      <vt:lpstr>INTRO</vt:lpstr>
      <vt:lpstr>Organization background</vt:lpstr>
      <vt:lpstr>Breach TIMELINE</vt:lpstr>
      <vt:lpstr>TECHNICAL DETAILS</vt:lpstr>
      <vt:lpstr>Actions taken by the organization after the incident</vt:lpstr>
      <vt:lpstr>Actions taken by the organization after the incident</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Panasonic data breach</dc:title>
  <dc:creator>Syed Mujahid Hamid Ali</dc:creator>
  <cp:lastModifiedBy>Syed Mujahid Hamid Ali</cp:lastModifiedBy>
  <cp:revision>2</cp:revision>
  <dcterms:created xsi:type="dcterms:W3CDTF">2024-01-20T01:14:51Z</dcterms:created>
  <dcterms:modified xsi:type="dcterms:W3CDTF">2024-01-20T02:48:41Z</dcterms:modified>
</cp:coreProperties>
</file>